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0" r:id="rId4"/>
    <p:sldId id="264" r:id="rId5"/>
    <p:sldId id="265" r:id="rId6"/>
    <p:sldId id="266" r:id="rId7"/>
    <p:sldId id="267" r:id="rId8"/>
    <p:sldId id="268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1" r:id="rId19"/>
    <p:sldId id="282" r:id="rId20"/>
    <p:sldId id="271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81" d="100"/>
          <a:sy n="81" d="100"/>
        </p:scale>
        <p:origin x="84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4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2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0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4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4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5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5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AD68-DAF8-4F3B-BA77-79F56A98807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EBDB-73A0-4072-AB2C-EFF3F0CE3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6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omoc.enovorodence@uprava.h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omoc.enovorodence@uprava.hr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9144000" cy="5980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Aplikacija za predaju zahtjeva JLP(R)S</a:t>
            </a:r>
            <a:br>
              <a:rPr lang="hr-HR" sz="3200" b="1" dirty="0">
                <a:solidFill>
                  <a:schemeClr val="bg1"/>
                </a:solidFill>
              </a:rPr>
            </a:br>
            <a:r>
              <a:rPr lang="vi-VN" sz="3200" b="1" dirty="0">
                <a:solidFill>
                  <a:schemeClr val="bg1"/>
                </a:solidFill>
              </a:rPr>
              <a:t>za novčanu pomoć</a:t>
            </a:r>
            <a:r>
              <a:rPr lang="hr-HR" sz="3200" b="1" dirty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</a:rPr>
              <a:t>za novorođeno dijete</a:t>
            </a:r>
            <a:br>
              <a:rPr lang="vi-VN" sz="3200" dirty="0">
                <a:solidFill>
                  <a:schemeClr val="bg1"/>
                </a:solidFill>
              </a:rPr>
            </a:b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44008" y="4437112"/>
            <a:ext cx="3128392" cy="18002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hr-HR" sz="2400" dirty="0"/>
          </a:p>
          <a:p>
            <a:pPr algn="r">
              <a:spcBef>
                <a:spcPts val="0"/>
              </a:spcBef>
            </a:pPr>
            <a:endParaRPr lang="hr-HR" sz="180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endParaRPr lang="hr-HR" sz="180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84DC25-18A4-457F-80D6-EE5500420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8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D99E49F-EB41-4F5C-BAB8-A035A95A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Odabir grada, općine ili županije</a:t>
            </a:r>
            <a:br>
              <a:rPr lang="hr-HR" b="1" dirty="0"/>
            </a:br>
            <a:r>
              <a:rPr lang="hr-HR" sz="2200" b="1" dirty="0"/>
              <a:t>ako imate pravo raditi za više jedinica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4" y="1600200"/>
            <a:ext cx="80292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jeni pravokutnik 2"/>
          <p:cNvSpPr/>
          <p:nvPr/>
        </p:nvSpPr>
        <p:spPr>
          <a:xfrm>
            <a:off x="1331640" y="1916832"/>
            <a:ext cx="360040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2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900" b="1" dirty="0"/>
              <a:t>Pregled zahtjeva </a:t>
            </a:r>
            <a:br>
              <a:rPr lang="hr-HR" sz="4900" b="1" dirty="0"/>
            </a:br>
            <a:r>
              <a:rPr lang="hr-HR" sz="2200" b="1" dirty="0"/>
              <a:t>uz mogućnost odabira po OIB-u, prezimenu, periodu zaprimanja ili statusu zahtjeva</a:t>
            </a:r>
            <a:endParaRPr lang="en-GB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2" y="1600200"/>
            <a:ext cx="80452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jeni pravokutnik 2"/>
          <p:cNvSpPr/>
          <p:nvPr/>
        </p:nvSpPr>
        <p:spPr>
          <a:xfrm>
            <a:off x="2123728" y="3284984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aobljeni pravokutnik 5"/>
          <p:cNvSpPr/>
          <p:nvPr/>
        </p:nvSpPr>
        <p:spPr>
          <a:xfrm>
            <a:off x="2128908" y="3445768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aobljeni pravokutnik 6"/>
          <p:cNvSpPr/>
          <p:nvPr/>
        </p:nvSpPr>
        <p:spPr>
          <a:xfrm>
            <a:off x="2128908" y="3589784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aobljeni pravokutnik 7"/>
          <p:cNvSpPr/>
          <p:nvPr/>
        </p:nvSpPr>
        <p:spPr>
          <a:xfrm>
            <a:off x="2128908" y="3742184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08609"/>
            <a:ext cx="3841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aobljeni pravokutnik 9"/>
          <p:cNvSpPr/>
          <p:nvPr/>
        </p:nvSpPr>
        <p:spPr>
          <a:xfrm>
            <a:off x="3155975" y="3308609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aobljeni pravokutnik 10"/>
          <p:cNvSpPr/>
          <p:nvPr/>
        </p:nvSpPr>
        <p:spPr>
          <a:xfrm>
            <a:off x="3161155" y="3469393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aobljeni pravokutnik 11"/>
          <p:cNvSpPr/>
          <p:nvPr/>
        </p:nvSpPr>
        <p:spPr>
          <a:xfrm>
            <a:off x="3161155" y="3613409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aobljeni pravokutnik 12"/>
          <p:cNvSpPr/>
          <p:nvPr/>
        </p:nvSpPr>
        <p:spPr>
          <a:xfrm>
            <a:off x="3161155" y="3765809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aobljeni pravokutnik 13"/>
          <p:cNvSpPr/>
          <p:nvPr/>
        </p:nvSpPr>
        <p:spPr>
          <a:xfrm>
            <a:off x="4572000" y="3316993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aobljeni pravokutnik 14"/>
          <p:cNvSpPr/>
          <p:nvPr/>
        </p:nvSpPr>
        <p:spPr>
          <a:xfrm>
            <a:off x="4577180" y="3477777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aobljeni pravokutnik 15"/>
          <p:cNvSpPr/>
          <p:nvPr/>
        </p:nvSpPr>
        <p:spPr>
          <a:xfrm>
            <a:off x="4577180" y="3621793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aobljeni pravokutnik 16"/>
          <p:cNvSpPr/>
          <p:nvPr/>
        </p:nvSpPr>
        <p:spPr>
          <a:xfrm>
            <a:off x="4577180" y="3774193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aobljeni pravokutnik 17"/>
          <p:cNvSpPr/>
          <p:nvPr/>
        </p:nvSpPr>
        <p:spPr>
          <a:xfrm>
            <a:off x="5508104" y="3301752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aobljeni pravokutnik 18"/>
          <p:cNvSpPr/>
          <p:nvPr/>
        </p:nvSpPr>
        <p:spPr>
          <a:xfrm>
            <a:off x="5513284" y="3462536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aobljeni pravokutnik 19"/>
          <p:cNvSpPr/>
          <p:nvPr/>
        </p:nvSpPr>
        <p:spPr>
          <a:xfrm>
            <a:off x="5513284" y="3606552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aobljeni pravokutnik 20"/>
          <p:cNvSpPr/>
          <p:nvPr/>
        </p:nvSpPr>
        <p:spPr>
          <a:xfrm>
            <a:off x="5513284" y="3758952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aobljeni pravokutnik 3"/>
          <p:cNvSpPr/>
          <p:nvPr/>
        </p:nvSpPr>
        <p:spPr>
          <a:xfrm>
            <a:off x="1397976" y="1872034"/>
            <a:ext cx="360040" cy="108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1C7F780-A2A9-4D68-872B-01132250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17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840B76D3-E6BE-45E8-AD48-2EEB191C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2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Pregled jednog zahtjeva</a:t>
            </a:r>
            <a:br>
              <a:rPr lang="hr-HR" b="1" dirty="0"/>
            </a:br>
            <a:r>
              <a:rPr lang="hr-HR" sz="2200" b="1" dirty="0"/>
              <a:t>uz mogućnost davanja statusa, pregleda dokumenata, ispisa zahtjeva</a:t>
            </a:r>
            <a:endParaRPr lang="en-GB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5799"/>
            <a:ext cx="8229600" cy="4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k 3"/>
          <p:cNvSpPr/>
          <p:nvPr/>
        </p:nvSpPr>
        <p:spPr>
          <a:xfrm>
            <a:off x="3347864" y="2348880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aobljeni pravokutnik 6"/>
          <p:cNvSpPr/>
          <p:nvPr/>
        </p:nvSpPr>
        <p:spPr>
          <a:xfrm>
            <a:off x="3347128" y="2492896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aobljeni pravokutnik 7"/>
          <p:cNvSpPr/>
          <p:nvPr/>
        </p:nvSpPr>
        <p:spPr>
          <a:xfrm>
            <a:off x="3347864" y="2636912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aobljeni pravokutnik 8"/>
          <p:cNvSpPr/>
          <p:nvPr/>
        </p:nvSpPr>
        <p:spPr>
          <a:xfrm>
            <a:off x="3347864" y="2806080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aobljeni pravokutnik 9"/>
          <p:cNvSpPr/>
          <p:nvPr/>
        </p:nvSpPr>
        <p:spPr>
          <a:xfrm>
            <a:off x="3347864" y="2950096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aobljeni pravokutnik 10"/>
          <p:cNvSpPr/>
          <p:nvPr/>
        </p:nvSpPr>
        <p:spPr>
          <a:xfrm>
            <a:off x="5580112" y="2344704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aobljeni pravokutnik 11"/>
          <p:cNvSpPr/>
          <p:nvPr/>
        </p:nvSpPr>
        <p:spPr>
          <a:xfrm>
            <a:off x="5579376" y="2488720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aobljeni pravokutnik 12"/>
          <p:cNvSpPr/>
          <p:nvPr/>
        </p:nvSpPr>
        <p:spPr>
          <a:xfrm>
            <a:off x="5580112" y="2632736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aobljeni pravokutnik 13"/>
          <p:cNvSpPr/>
          <p:nvPr/>
        </p:nvSpPr>
        <p:spPr>
          <a:xfrm>
            <a:off x="5580112" y="2801904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aobljeni pravokutnik 14"/>
          <p:cNvSpPr/>
          <p:nvPr/>
        </p:nvSpPr>
        <p:spPr>
          <a:xfrm>
            <a:off x="5580112" y="2945920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aobljeni pravokutnik 5"/>
          <p:cNvSpPr/>
          <p:nvPr/>
        </p:nvSpPr>
        <p:spPr>
          <a:xfrm>
            <a:off x="1330536" y="3621392"/>
            <a:ext cx="576064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aobljeni pravokutnik 17"/>
          <p:cNvSpPr/>
          <p:nvPr/>
        </p:nvSpPr>
        <p:spPr>
          <a:xfrm>
            <a:off x="2555776" y="3617208"/>
            <a:ext cx="576064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aobljeni pravokutnik 18"/>
          <p:cNvSpPr/>
          <p:nvPr/>
        </p:nvSpPr>
        <p:spPr>
          <a:xfrm>
            <a:off x="1362624" y="4068704"/>
            <a:ext cx="576064" cy="110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aobljeni pravokutnik 19"/>
          <p:cNvSpPr/>
          <p:nvPr/>
        </p:nvSpPr>
        <p:spPr>
          <a:xfrm>
            <a:off x="2585536" y="4068704"/>
            <a:ext cx="576064" cy="110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aobljeni pravokutnik 20"/>
          <p:cNvSpPr/>
          <p:nvPr/>
        </p:nvSpPr>
        <p:spPr>
          <a:xfrm>
            <a:off x="1362624" y="4178808"/>
            <a:ext cx="576064" cy="110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aobljeni pravokutnik 21"/>
          <p:cNvSpPr/>
          <p:nvPr/>
        </p:nvSpPr>
        <p:spPr>
          <a:xfrm>
            <a:off x="2585536" y="4178808"/>
            <a:ext cx="576064" cy="110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aobljeni pravokutnik 15"/>
          <p:cNvSpPr/>
          <p:nvPr/>
        </p:nvSpPr>
        <p:spPr>
          <a:xfrm>
            <a:off x="1259632" y="1772816"/>
            <a:ext cx="35893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3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D496750-FE6F-46A9-87C3-33888B8A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Pregled parametara aplikacije </a:t>
            </a:r>
            <a:br>
              <a:rPr lang="hr-HR" dirty="0"/>
            </a:br>
            <a:r>
              <a:rPr lang="hr-HR" sz="2200" b="1" dirty="0"/>
              <a:t>koja se veže na državne matice</a:t>
            </a:r>
            <a:endParaRPr lang="en-GB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4523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jeni pravokutnik 2"/>
          <p:cNvSpPr/>
          <p:nvPr/>
        </p:nvSpPr>
        <p:spPr>
          <a:xfrm>
            <a:off x="1763688" y="4797152"/>
            <a:ext cx="432048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aobljeni pravokutnik 5"/>
          <p:cNvSpPr/>
          <p:nvPr/>
        </p:nvSpPr>
        <p:spPr>
          <a:xfrm>
            <a:off x="1777440" y="4997348"/>
            <a:ext cx="634320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aobljeni pravokutnik 3"/>
          <p:cNvSpPr/>
          <p:nvPr/>
        </p:nvSpPr>
        <p:spPr>
          <a:xfrm>
            <a:off x="1043608" y="1772816"/>
            <a:ext cx="288032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4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/>
            </a:br>
            <a:r>
              <a:rPr lang="pl-PL" sz="4000" b="1" dirty="0" err="1"/>
              <a:t>Informacije</a:t>
            </a:r>
            <a:r>
              <a:rPr lang="pl-PL" sz="4000" b="1" dirty="0"/>
              <a:t> za </a:t>
            </a:r>
            <a:br>
              <a:rPr lang="pl-PL" sz="4000" b="1" dirty="0"/>
            </a:br>
            <a:r>
              <a:rPr lang="pl-PL" sz="4000" b="1" dirty="0" err="1"/>
              <a:t>matičare</a:t>
            </a:r>
            <a:r>
              <a:rPr lang="pl-PL" sz="4000" b="1" dirty="0"/>
              <a:t> u </a:t>
            </a:r>
            <a:r>
              <a:rPr lang="pl-PL" sz="4000" b="1" dirty="0" err="1"/>
              <a:t>matičnim</a:t>
            </a:r>
            <a:r>
              <a:rPr lang="pl-PL" sz="4000" b="1" dirty="0"/>
              <a:t> </a:t>
            </a:r>
            <a:r>
              <a:rPr lang="pl-PL" sz="4000" b="1" dirty="0" err="1"/>
              <a:t>uredima</a:t>
            </a:r>
            <a:r>
              <a:rPr lang="pl-PL" sz="4000" b="1" dirty="0"/>
              <a:t> i za </a:t>
            </a:r>
            <a:r>
              <a:rPr lang="pl-PL" sz="4000" b="1" dirty="0" err="1"/>
              <a:t>roditelje</a:t>
            </a:r>
            <a:br>
              <a:rPr lang="pl-PL" sz="4000" b="1" dirty="0"/>
            </a:br>
            <a:endParaRPr lang="en-GB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r>
              <a:rPr lang="hr-HR" dirty="0"/>
              <a:t>Bitno je upisati osnovne informacije:</a:t>
            </a:r>
          </a:p>
          <a:p>
            <a:pPr marL="114300" indent="0">
              <a:buNone/>
            </a:pPr>
            <a:endParaRPr lang="hr-HR" dirty="0"/>
          </a:p>
          <a:p>
            <a:pPr lvl="2"/>
            <a:r>
              <a:rPr lang="hr-HR" dirty="0"/>
              <a:t>ime JLP(R)S</a:t>
            </a:r>
          </a:p>
          <a:p>
            <a:pPr lvl="2"/>
            <a:r>
              <a:rPr lang="hr-HR" dirty="0"/>
              <a:t>osnovni uvjeti, ako postoje, kao što su:</a:t>
            </a:r>
          </a:p>
          <a:p>
            <a:pPr lvl="3"/>
            <a:r>
              <a:rPr lang="hr-HR" dirty="0"/>
              <a:t>duljina prijavljenog prebivališta na području i odnosi li se to na jednog ili oba roditelja</a:t>
            </a:r>
          </a:p>
          <a:p>
            <a:pPr lvl="3"/>
            <a:r>
              <a:rPr lang="hr-HR" dirty="0"/>
              <a:t>unose li se djeca u obitelji ili kućanstvu</a:t>
            </a:r>
          </a:p>
          <a:p>
            <a:pPr marL="1371600" lvl="3" indent="0">
              <a:buNone/>
            </a:pPr>
            <a:endParaRPr lang="hr-HR" dirty="0"/>
          </a:p>
          <a:p>
            <a:pPr lvl="3"/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6F17B3-B896-4D28-818D-BEE787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43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/>
              <a:t>Model 1</a:t>
            </a:r>
            <a:br>
              <a:rPr lang="hr-HR" b="1" dirty="0"/>
            </a:b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Navesti bitne informacije npr. koliko dugo roditelj/roditelji moraju imati prebivalište na JLP(R)S području, npr.:</a:t>
            </a:r>
          </a:p>
          <a:p>
            <a:pPr marL="400050" lvl="1" indent="0">
              <a:buNone/>
            </a:pPr>
            <a:endParaRPr lang="hr-HR" dirty="0"/>
          </a:p>
          <a:p>
            <a:pPr marL="400050" lvl="1" indent="0">
              <a:buNone/>
            </a:pPr>
            <a:r>
              <a:rPr lang="hr-HR" i="1" dirty="0"/>
              <a:t>„Grad Pula - jedan roditelj ima prebivalište neprekinuto najmanje 3 (tri) godine do dana podnošenja zahtjeva.”</a:t>
            </a:r>
          </a:p>
          <a:p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F0EF73-4AC0-4100-902F-6B452166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94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/>
              <a:t>Model 2</a:t>
            </a:r>
            <a:br>
              <a:rPr lang="hr-HR" b="1" dirty="0"/>
            </a:b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Osim informacija navedenih uz Model 1, mogu navesti da li se unose djeca u obitelji ili u kućanstvu, npr.: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800" dirty="0"/>
              <a:t>	„</a:t>
            </a:r>
            <a:r>
              <a:rPr lang="hr-HR" sz="2800" i="1" dirty="0"/>
              <a:t>Grad Pula - jedan roditelj ima prebivalište 	neprekinuto najmanje 3 (tri) godine do dana 	podnošenja zahtjeva i upisuju se sva djeca u 	kućanstvu.”</a:t>
            </a:r>
            <a:endParaRPr lang="en-GB" sz="28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93738E-957E-48DC-9405-A6C4A0E7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54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URL, kontakt, e-mail, grb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b="1" dirty="0"/>
              <a:t>URL</a:t>
            </a:r>
            <a:r>
              <a:rPr lang="hr-HR" sz="2800" dirty="0"/>
              <a:t>: Upisuje se poveznica na web stranicu na kojoj će roditelji dobiti detaljne informacije </a:t>
            </a:r>
          </a:p>
          <a:p>
            <a:endParaRPr lang="hr-HR" sz="2800" dirty="0"/>
          </a:p>
          <a:p>
            <a:r>
              <a:rPr lang="hr-HR" sz="2800" b="1" dirty="0"/>
              <a:t>Kontakt</a:t>
            </a:r>
            <a:r>
              <a:rPr lang="hr-HR" sz="2800" dirty="0"/>
              <a:t>: Upisuje se telefonski broj kojeg roditelji mogu kontaktirati </a:t>
            </a:r>
          </a:p>
          <a:p>
            <a:endParaRPr lang="hr-HR" sz="2800" dirty="0"/>
          </a:p>
          <a:p>
            <a:r>
              <a:rPr lang="hr-HR" sz="2800" b="1" dirty="0"/>
              <a:t>e-mail</a:t>
            </a:r>
            <a:r>
              <a:rPr lang="hr-HR" sz="2800" dirty="0"/>
              <a:t>: Upisuje se e-mail na kojeg roditelji mogu slati upite </a:t>
            </a:r>
          </a:p>
          <a:p>
            <a:endParaRPr lang="hr-HR" sz="2800" dirty="0"/>
          </a:p>
          <a:p>
            <a:r>
              <a:rPr lang="hr-HR" sz="2800" b="1" dirty="0"/>
              <a:t>Grb/ logo: </a:t>
            </a:r>
            <a:r>
              <a:rPr lang="hr-HR" sz="2800" dirty="0"/>
              <a:t>Unosi se logo ili grb JLP(R)S-a koji će se prikazati na zahtjevu</a:t>
            </a:r>
          </a:p>
          <a:p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FA1F3A-FB18-453E-B427-C99ED2F2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2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Zahtjev za uključivanje</a:t>
            </a:r>
            <a:endParaRPr lang="en-GB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Pretpostavka za uključivanje vaše usluge </a:t>
            </a:r>
            <a:r>
              <a:rPr lang="hr-HR" sz="2000" i="1" dirty="0"/>
              <a:t>isplata novčane potpore za novorođeno dijete</a:t>
            </a:r>
            <a:r>
              <a:rPr lang="hr-HR" sz="2000" dirty="0"/>
              <a:t> u sustav e-Novorođenče je </a:t>
            </a:r>
            <a:r>
              <a:rPr lang="hr-HR" sz="2000" b="1" dirty="0"/>
              <a:t>slanje zahtjeva</a:t>
            </a:r>
            <a:r>
              <a:rPr lang="hr-HR" sz="2000" dirty="0"/>
              <a:t>, u kojem iskazujete interes za uključivanje u uslugu, na e-adresu: </a:t>
            </a:r>
            <a:r>
              <a:rPr lang="hr-HR" sz="2000" dirty="0">
                <a:hlinkClick r:id="rId2"/>
              </a:rPr>
              <a:t>pomoc.e</a:t>
            </a:r>
            <a:r>
              <a:rPr lang="hr-HR" sz="2000" u="sng" dirty="0">
                <a:hlinkClick r:id="rId2"/>
              </a:rPr>
              <a:t>novorodjence@mpu.hr</a:t>
            </a:r>
            <a:r>
              <a:rPr lang="hr-HR" sz="2000" dirty="0">
                <a:hlinkClick r:id="rId2"/>
              </a:rPr>
              <a:t> </a:t>
            </a:r>
            <a:r>
              <a:rPr lang="hr-HR" sz="2000" dirty="0"/>
              <a:t>te nakon toga </a:t>
            </a:r>
            <a:r>
              <a:rPr lang="hr-HR" sz="2000" b="1" dirty="0"/>
              <a:t>sklapanje sporazuma</a:t>
            </a:r>
            <a:r>
              <a:rPr lang="hr-HR" sz="2000" dirty="0"/>
              <a:t> između Ministarstva uprave i lokalne jedinice. </a:t>
            </a:r>
          </a:p>
          <a:p>
            <a:r>
              <a:rPr lang="hr-HR" sz="2000" dirty="0"/>
              <a:t>Zahtjev potpisuje čelnik lokalne jedinice</a:t>
            </a:r>
          </a:p>
          <a:p>
            <a:r>
              <a:rPr lang="hr-HR" sz="2000" b="1" dirty="0"/>
              <a:t>Uz zahtjev je potrebno obvezno navesti sljedeće podatke:</a:t>
            </a:r>
            <a:endParaRPr lang="hr-HR" sz="2000" dirty="0"/>
          </a:p>
          <a:p>
            <a:endParaRPr lang="en-GB" dirty="0"/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63632"/>
              </p:ext>
            </p:extLst>
          </p:nvPr>
        </p:nvGraphicFramePr>
        <p:xfrm>
          <a:off x="611560" y="4221088"/>
          <a:ext cx="8020568" cy="2086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PODACI O LOKALNOJ JEDINICI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PODACI O NADLEŽNOJ USTROJSTVENOJ JEDINICI I KONTAKT OSOBAMA (broj telefona, </a:t>
                      </a:r>
                      <a:r>
                        <a:rPr lang="hr-HR" sz="1100" dirty="0" err="1">
                          <a:effectLst/>
                        </a:rPr>
                        <a:t>emali</a:t>
                      </a:r>
                      <a:r>
                        <a:rPr lang="hr-HR" sz="1100" dirty="0">
                          <a:effectLst/>
                        </a:rPr>
                        <a:t>)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Naziv jedinice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Adresa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OIB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Ime i prezime općinskog načelnika, gradonačelnika ili župana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Nadležna UJ za provedbu sporazuma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UJ: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Kontakt</a:t>
                      </a:r>
                      <a:r>
                        <a:rPr lang="hr-HR" sz="1100" baseline="0" dirty="0">
                          <a:effectLst/>
                        </a:rPr>
                        <a:t> osoba: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aseline="0" dirty="0" err="1">
                          <a:effectLst/>
                        </a:rPr>
                        <a:t>Tel</a:t>
                      </a:r>
                      <a:r>
                        <a:rPr lang="hr-HR" sz="1100" baseline="0" dirty="0">
                          <a:effectLst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aseline="0" dirty="0">
                          <a:effectLst/>
                        </a:rPr>
                        <a:t>E-mail: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66168C15-FF36-4FF3-A27E-81D795C7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64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Definirati ovlaštene osobe</a:t>
            </a:r>
            <a:endParaRPr lang="en-GB" sz="40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815220"/>
              </p:ext>
            </p:extLst>
          </p:nvPr>
        </p:nvGraphicFramePr>
        <p:xfrm>
          <a:off x="395536" y="3789040"/>
          <a:ext cx="8229600" cy="1760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7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Ime i prezime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OIB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Radno mjesto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Ovlasti voditelja posla ili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referenta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Telefon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e-mail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6" marR="6413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388626"/>
            <a:ext cx="58519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Podaci o osobama kojima će Ministarstvo</a:t>
            </a:r>
            <a:r>
              <a:rPr kumimoji="0" lang="hr-HR" altLang="sr-Latn-R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uprave  </a:t>
            </a:r>
            <a:r>
              <a:rPr kumimoji="0" lang="hr-HR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dodijeliti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ovlasti za rad u sustavu, te njihovoj ulozi: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Voditelj</a:t>
            </a:r>
            <a:r>
              <a:rPr lang="hr-HR" altLang="sr-Latn-RS" sz="1600" b="1" dirty="0">
                <a:latin typeface="Arial" pitchFamily="34" charset="0"/>
                <a:cs typeface="Arial" pitchFamily="34" charset="0"/>
              </a:rPr>
              <a:t> posla </a:t>
            </a:r>
            <a:r>
              <a:rPr lang="hr-HR" altLang="sr-Latn-RS" sz="1600" dirty="0">
                <a:latin typeface="Arial" pitchFamily="34" charset="0"/>
                <a:cs typeface="Arial" pitchFamily="34" charset="0"/>
              </a:rPr>
              <a:t>definira parametra aplikacije</a:t>
            </a: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Referent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obrađuje podnesene</a:t>
            </a:r>
            <a:r>
              <a:rPr kumimoji="0" lang="hr-HR" altLang="sr-Latn-R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zahtjeve</a:t>
            </a: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5B673D-09EC-4FF4-8ACD-E47D6274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21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e-Novorođenče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3100" dirty="0"/>
              <a:t>K</a:t>
            </a:r>
            <a:r>
              <a:rPr lang="vi-VN" sz="3100" dirty="0"/>
              <a:t>ompleksna e-usluga koja omogućava </a:t>
            </a:r>
            <a:r>
              <a:rPr lang="hr-HR" sz="3100" dirty="0"/>
              <a:t>prihvat </a:t>
            </a:r>
            <a:r>
              <a:rPr lang="hr-HR" sz="3100" b="1" dirty="0"/>
              <a:t>i papirnatih i  e-poruka</a:t>
            </a:r>
            <a:r>
              <a:rPr lang="hr-HR" sz="3100" dirty="0"/>
              <a:t> iz </a:t>
            </a:r>
            <a:r>
              <a:rPr lang="hr-HR" sz="3100" b="1" dirty="0"/>
              <a:t>zdravstvenog sustava </a:t>
            </a:r>
            <a:r>
              <a:rPr lang="vi-VN" sz="3100" dirty="0"/>
              <a:t>prijavu novorođenog djeteta putem jednog upravnog mjesta, virtualnog i realnog</a:t>
            </a:r>
            <a:endParaRPr lang="hr-HR" sz="31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Usluga e-Novorođenče dostupna je od </a:t>
            </a:r>
            <a:r>
              <a:rPr lang="hr-HR" b="1" dirty="0"/>
              <a:t>9.1.2018</a:t>
            </a:r>
            <a:r>
              <a:rPr lang="hr-HR" dirty="0"/>
              <a:t>. u </a:t>
            </a:r>
            <a:r>
              <a:rPr lang="hr-HR" b="1" dirty="0"/>
              <a:t>svim matičnim uredima u Republici Hrvatskoj</a:t>
            </a:r>
            <a:r>
              <a:rPr lang="hr-HR" dirty="0"/>
              <a:t> i roditeljima omogućava: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upis djeteta u </a:t>
            </a:r>
            <a:r>
              <a:rPr lang="hr-HR" b="1" dirty="0"/>
              <a:t>maticu rođenih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upis djeteta u </a:t>
            </a:r>
            <a:r>
              <a:rPr lang="hr-HR" b="1" dirty="0"/>
              <a:t>evidenciju državljanstva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prijavu </a:t>
            </a:r>
            <a:r>
              <a:rPr lang="hr-HR" b="1" dirty="0"/>
              <a:t>prebivališta</a:t>
            </a:r>
            <a:r>
              <a:rPr lang="hr-HR" dirty="0"/>
              <a:t> djeteta na adresu roditelja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reguliranje </a:t>
            </a:r>
            <a:r>
              <a:rPr lang="hr-HR" b="1" dirty="0"/>
              <a:t>zdravstvenog osiguranja </a:t>
            </a:r>
            <a:r>
              <a:rPr lang="hr-HR" dirty="0"/>
              <a:t>djeteta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podnošenje </a:t>
            </a:r>
            <a:r>
              <a:rPr lang="hr-HR" b="1" dirty="0"/>
              <a:t>zahtjeva za dobivanje jednokratne novčane potpore</a:t>
            </a:r>
            <a:r>
              <a:rPr lang="hr-HR" dirty="0"/>
              <a:t> za novorođeno dijete od Hrvatskog zavoda za zdravstveno osiguranje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b="1" dirty="0"/>
              <a:t>unos postotka osobnih odbitaka</a:t>
            </a:r>
            <a:r>
              <a:rPr lang="hr-HR" dirty="0"/>
              <a:t> </a:t>
            </a:r>
            <a:r>
              <a:rPr lang="hr-HR" b="1" dirty="0"/>
              <a:t>na poreznu karticu </a:t>
            </a:r>
            <a:r>
              <a:rPr lang="hr-HR" dirty="0"/>
              <a:t>za majku i oca kod prijava djeteta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Usluga također dojavljuje  podatke o novorođenom djetetu </a:t>
            </a:r>
            <a:r>
              <a:rPr lang="hr-HR" b="1" dirty="0"/>
              <a:t>OIB sustavu </a:t>
            </a:r>
            <a:r>
              <a:rPr lang="hr-HR" dirty="0"/>
              <a:t>te dostavlja statističke podatke </a:t>
            </a:r>
            <a:r>
              <a:rPr lang="hr-HR" b="1" dirty="0"/>
              <a:t>Državnom zavodu za statistiku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Od </a:t>
            </a:r>
            <a:r>
              <a:rPr lang="hr-HR" b="1" dirty="0"/>
              <a:t>31.1.2018.</a:t>
            </a:r>
            <a:r>
              <a:rPr lang="hr-HR" dirty="0"/>
              <a:t>  navedenu uslugu roditelji mogu koristiti i putem Interneta.</a:t>
            </a:r>
          </a:p>
          <a:p>
            <a:endParaRPr lang="en-GB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84104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389C3E7-2966-4E41-92A0-9492C2FC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339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Kontakt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e-mail:</a:t>
            </a:r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4" name="Picture 4" descr="C:\Users\tvracic.SDUU\AppData\Local\Microsoft\Windows\Temporary Internet Files\Content.IE5\3VQUME1D\MC900078711[1].wmf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 rot="545031">
            <a:off x="6065599" y="2081540"/>
            <a:ext cx="1454668" cy="35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2339752" y="2420888"/>
            <a:ext cx="3494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dirty="0">
                <a:hlinkClick r:id="rId3"/>
              </a:rPr>
              <a:t>pomoc.e</a:t>
            </a:r>
            <a:r>
              <a:rPr lang="hr-HR" sz="1800" u="sng" dirty="0">
                <a:hlinkClick r:id="rId3"/>
              </a:rPr>
              <a:t>novorodjence@mpu.hr</a:t>
            </a:r>
            <a:endParaRPr lang="hr-H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8D45D77-190D-4849-981A-37095B67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23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Proširenje usluge e-Novorođenče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 </a:t>
            </a:r>
            <a:r>
              <a:rPr lang="hr-HR" sz="2400" b="1" dirty="0"/>
              <a:t>Novo</a:t>
            </a:r>
          </a:p>
          <a:p>
            <a:pPr marL="0" indent="0">
              <a:buNone/>
            </a:pPr>
            <a:endParaRPr lang="hr-HR" sz="2400" b="1" dirty="0"/>
          </a:p>
          <a:p>
            <a:r>
              <a:rPr lang="hr-HR" sz="2400" dirty="0"/>
              <a:t>Omogućiti roditeljima predaju zahtjeva za isplatu novčane naknade za novorođeno dijete prema JLP(R)S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b="1" dirty="0"/>
              <a:t> Kako se uključiti</a:t>
            </a:r>
          </a:p>
          <a:p>
            <a:pPr marL="0" indent="0">
              <a:buNone/>
            </a:pPr>
            <a:endParaRPr lang="hr-HR" sz="2400" b="1" dirty="0"/>
          </a:p>
          <a:p>
            <a:r>
              <a:rPr lang="hr-HR" sz="2400" dirty="0"/>
              <a:t>Potpisivanjem sporazuma</a:t>
            </a:r>
          </a:p>
          <a:p>
            <a:endParaRPr lang="hr-HR" sz="2400" b="1" dirty="0"/>
          </a:p>
          <a:p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B68964-6771-4DEC-AC94-CBE1F337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47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BD0898A-D3B1-4753-A3A9-8B05FBEFD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7711"/>
            <a:ext cx="8229600" cy="1143000"/>
          </a:xfrm>
        </p:spPr>
        <p:txBody>
          <a:bodyPr>
            <a:noAutofit/>
          </a:bodyPr>
          <a:lstStyle/>
          <a:p>
            <a:r>
              <a:rPr lang="hr-HR" b="1" dirty="0"/>
              <a:t> Predaja zahtjeva za isplatu novčane naknade prema JLP(R)S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Roditelji zahtjev mogu uputiti </a:t>
            </a:r>
            <a:r>
              <a:rPr lang="hr-HR" sz="2400" b="1" dirty="0"/>
              <a:t>putem</a:t>
            </a:r>
            <a:r>
              <a:rPr lang="hr-HR" sz="2400" dirty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sz="2000" dirty="0"/>
              <a:t>Interneta ili 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sz="2000" dirty="0"/>
              <a:t>matičnog ureda</a:t>
            </a:r>
          </a:p>
          <a:p>
            <a:pPr marL="400050" lvl="1" indent="0">
              <a:buNone/>
            </a:pPr>
            <a:endParaRPr lang="hr-HR" sz="2400" dirty="0"/>
          </a:p>
          <a:p>
            <a:pPr marL="400050" lvl="1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Zahtjev mogu uputiti prema </a:t>
            </a:r>
            <a:r>
              <a:rPr lang="hr-HR" sz="2400" b="1" dirty="0"/>
              <a:t>2 modela </a:t>
            </a:r>
            <a:r>
              <a:rPr lang="hr-HR" sz="2400" dirty="0"/>
              <a:t>isplate novčane naknade: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sz="2000" dirty="0"/>
              <a:t>Model po kojem se isplaćuje isti iznos bez obzira na broj djece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sz="2000" dirty="0"/>
              <a:t>Model po kojem se isplaćuje iznos u  ovisnosti o broju djece</a:t>
            </a:r>
          </a:p>
          <a:p>
            <a:pPr marL="914400" lvl="1" indent="-514350">
              <a:buFont typeface="+mj-lt"/>
              <a:buAutoNum type="arabicPeriod"/>
            </a:pPr>
            <a:endParaRPr lang="hr-HR" sz="2400" dirty="0"/>
          </a:p>
          <a:p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0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Tko definira model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Model definiraju JLP(R)S kroz aplikaciju</a:t>
            </a:r>
            <a:endParaRPr lang="hr-HR" sz="1600" dirty="0"/>
          </a:p>
          <a:p>
            <a:r>
              <a:rPr lang="hr-HR" sz="2000" dirty="0"/>
              <a:t>Pristup aplikaciji se omogućava nakon potpisivanja sporazuma s Ministarstvom uprave</a:t>
            </a:r>
          </a:p>
          <a:p>
            <a:endParaRPr lang="hr-HR" dirty="0"/>
          </a:p>
          <a:p>
            <a:r>
              <a:rPr lang="hr-HR" sz="2000" dirty="0"/>
              <a:t>Sustav roditeljima osigurava pristup prema gradu/općini i županiji prebivališta podnositelja :</a:t>
            </a:r>
          </a:p>
          <a:p>
            <a:endParaRPr lang="hr-HR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/>
              <a:t> </a:t>
            </a:r>
            <a:r>
              <a:rPr lang="hr-HR" sz="2000" dirty="0"/>
              <a:t>je li jedinca uključena u e-dostavu podataka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/>
              <a:t>koji model jedinica koristi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B3891D-CCD2-4B50-AB0A-58A504FB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6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C43A120-94E8-494F-A470-7B86A2CD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/>
              <a:t>Zahtjev za isplatu novčane naknade </a:t>
            </a:r>
            <a:br>
              <a:rPr lang="hr-HR" sz="3600" b="1" dirty="0"/>
            </a:br>
            <a:r>
              <a:rPr lang="hr-HR" sz="3600" b="1" dirty="0"/>
              <a:t>prema JLP(R)S </a:t>
            </a:r>
            <a:endParaRPr lang="en-GB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Prema vrsti lokalnih, područnih (regionalnih) jedinica: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dirty="0"/>
              <a:t>Zahtjev prema gradu/općini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dirty="0"/>
              <a:t>Zahtjev prema županiji</a:t>
            </a:r>
          </a:p>
          <a:p>
            <a:pPr marL="971550" lvl="1" indent="-514350">
              <a:buFont typeface="+mj-lt"/>
              <a:buAutoNum type="arabicPeriod"/>
            </a:pPr>
            <a:endParaRPr lang="hr-HR" dirty="0"/>
          </a:p>
          <a:p>
            <a:pPr marL="0" indent="0">
              <a:buNone/>
            </a:pPr>
            <a:r>
              <a:rPr lang="hr-HR" sz="2800" dirty="0"/>
              <a:t>Za svako novorođeno dijete može se, tijekom prijave, postaviti zahtjev prema:</a:t>
            </a:r>
          </a:p>
          <a:p>
            <a:pPr lvl="2"/>
            <a:r>
              <a:rPr lang="hr-HR" dirty="0"/>
              <a:t>gradu/općini i </a:t>
            </a:r>
          </a:p>
          <a:p>
            <a:pPr lvl="2"/>
            <a:r>
              <a:rPr lang="hr-HR" dirty="0"/>
              <a:t>županiji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/>
              <a:t>Uvjeti za podnošenje </a:t>
            </a:r>
            <a:br>
              <a:rPr lang="hr-HR" sz="3600" b="1" dirty="0"/>
            </a:br>
            <a:r>
              <a:rPr lang="hr-HR" sz="3600" b="1" dirty="0"/>
              <a:t>putem sustava e-Novorođenče</a:t>
            </a:r>
            <a:endParaRPr lang="en-GB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Zahtjev može podnijeti: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/>
              <a:t>otac ili majka, RH državljanin s prebivalištem u RH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/>
              <a:t>za dijete, RH državljanin i ima prebivalište u RH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Zahtjev za grad/ općinu može postaviti majka ili otac</a:t>
            </a:r>
          </a:p>
          <a:p>
            <a:pPr marL="0" indent="0">
              <a:buNone/>
            </a:pPr>
            <a:r>
              <a:rPr lang="hr-HR" sz="2800" dirty="0"/>
              <a:t>Zahtjev za županiju može postaviti majka ili otac</a:t>
            </a:r>
          </a:p>
          <a:p>
            <a:pPr marL="0" indent="0">
              <a:buNone/>
            </a:pPr>
            <a:endParaRPr lang="hr-HR" sz="2800" b="1" i="1" dirty="0"/>
          </a:p>
          <a:p>
            <a:pPr marL="0" indent="0">
              <a:buNone/>
            </a:pPr>
            <a:r>
              <a:rPr lang="hr-HR" sz="2800" b="1" i="1" dirty="0"/>
              <a:t>Zahtjevi su neovisni.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67EC26-50F0-4229-BC9C-D4B90990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03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1E90B7A-2375-4B78-BE3C-D1FECB88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Što ćete zaprimiti JLP(R)S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Za </a:t>
            </a:r>
            <a:r>
              <a:rPr lang="hr-HR" b="1" dirty="0"/>
              <a:t>oba roditelja </a:t>
            </a:r>
            <a:r>
              <a:rPr lang="hr-HR" dirty="0"/>
              <a:t>se dostavlja: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OIB, ime, prezime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povijesno prebivalište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kontakt podatke</a:t>
            </a:r>
          </a:p>
          <a:p>
            <a:pPr marL="57150" indent="0">
              <a:buNone/>
            </a:pPr>
            <a:endParaRPr lang="hr-HR" dirty="0"/>
          </a:p>
          <a:p>
            <a:pPr marL="57150" indent="0">
              <a:buNone/>
            </a:pPr>
            <a:r>
              <a:rPr lang="hr-HR" dirty="0"/>
              <a:t>Samo za </a:t>
            </a:r>
            <a:r>
              <a:rPr lang="hr-HR" b="1" dirty="0"/>
              <a:t>podnositelja</a:t>
            </a:r>
            <a:r>
              <a:rPr lang="hr-HR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IBAN podnositelja (tekući ili zaštićeni račun)</a:t>
            </a:r>
          </a:p>
          <a:p>
            <a:pPr marL="57150" indent="0">
              <a:buNone/>
            </a:pPr>
            <a:endParaRPr lang="hr-HR" dirty="0"/>
          </a:p>
          <a:p>
            <a:pPr marL="57150" indent="0">
              <a:buNone/>
            </a:pPr>
            <a:r>
              <a:rPr lang="hr-HR" dirty="0"/>
              <a:t>Za </a:t>
            </a:r>
            <a:r>
              <a:rPr lang="hr-HR" b="1" dirty="0"/>
              <a:t>svu navedenu djecu</a:t>
            </a:r>
            <a:r>
              <a:rPr lang="hr-HR" dirty="0"/>
              <a:t>:</a:t>
            </a:r>
          </a:p>
          <a:p>
            <a:pPr marL="914400" lvl="2" indent="-457200"/>
            <a:r>
              <a:rPr lang="hr-HR" sz="2800" dirty="0"/>
              <a:t>OIB, ime, prezime</a:t>
            </a:r>
          </a:p>
          <a:p>
            <a:pPr marL="914400" lvl="2" indent="-457200"/>
            <a:r>
              <a:rPr lang="hr-HR" sz="2800" dirty="0"/>
              <a:t>povijesno prebivalište</a:t>
            </a:r>
          </a:p>
          <a:p>
            <a:pPr marL="914400" lvl="2" indent="-457200"/>
            <a:r>
              <a:rPr lang="hr-HR" sz="2800" dirty="0"/>
              <a:t>rodni list</a:t>
            </a:r>
          </a:p>
          <a:p>
            <a:pPr marL="5715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250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Prijava u sustav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9732"/>
            <a:ext cx="8229600" cy="34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jeni pravokutnik 2"/>
          <p:cNvSpPr/>
          <p:nvPr/>
        </p:nvSpPr>
        <p:spPr>
          <a:xfrm>
            <a:off x="4355976" y="3068960"/>
            <a:ext cx="36004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8D2C73-71BD-497A-B3D5-8FA93239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"/>
            <a:ext cx="2274795" cy="582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958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908</Words>
  <Application>Microsoft Office PowerPoint</Application>
  <PresentationFormat>Prikaz na zaslonu (4:3)</PresentationFormat>
  <Paragraphs>173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Tema sustava Office</vt:lpstr>
      <vt:lpstr>Aplikacija za predaju zahtjeva JLP(R)S za novčanu pomoć za novorođeno dijete </vt:lpstr>
      <vt:lpstr>e-Novorođenče</vt:lpstr>
      <vt:lpstr>Proširenje usluge e-Novorođenče</vt:lpstr>
      <vt:lpstr> Predaja zahtjeva za isplatu novčane naknade prema JLP(R)S</vt:lpstr>
      <vt:lpstr>Tko definira model</vt:lpstr>
      <vt:lpstr>Zahtjev za isplatu novčane naknade  prema JLP(R)S </vt:lpstr>
      <vt:lpstr>Uvjeti za podnošenje  putem sustava e-Novorođenče</vt:lpstr>
      <vt:lpstr>Što ćete zaprimiti JLP(R)S</vt:lpstr>
      <vt:lpstr>Prijava u sustav</vt:lpstr>
      <vt:lpstr>Odabir grada, općine ili županije ako imate pravo raditi za više jedinica</vt:lpstr>
      <vt:lpstr>Pregled zahtjeva  uz mogućnost odabira po OIB-u, prezimenu, periodu zaprimanja ili statusu zahtjeva</vt:lpstr>
      <vt:lpstr>Pregled jednog zahtjeva uz mogućnost davanja statusa, pregleda dokumenata, ispisa zahtjeva</vt:lpstr>
      <vt:lpstr>Pregled parametara aplikacije  koja se veže na državne matice</vt:lpstr>
      <vt:lpstr> Informacije za  matičare u matičnim uredima i za roditelje </vt:lpstr>
      <vt:lpstr> Model 1 </vt:lpstr>
      <vt:lpstr> Model 2 </vt:lpstr>
      <vt:lpstr>URL, kontakt, e-mail, grb</vt:lpstr>
      <vt:lpstr>Zahtjev za uključivanje</vt:lpstr>
      <vt:lpstr>Definirati ovlaštene osobe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Aplikacija za predaju zahtjeva za novčanu pomoć JLPS za novorođeno dijete</dc:title>
  <dc:creator>Leda Lepri</dc:creator>
  <cp:lastModifiedBy>Leda Lepri</cp:lastModifiedBy>
  <cp:revision>48</cp:revision>
  <dcterms:created xsi:type="dcterms:W3CDTF">2020-04-30T10:54:07Z</dcterms:created>
  <dcterms:modified xsi:type="dcterms:W3CDTF">2023-11-29T09:54:33Z</dcterms:modified>
</cp:coreProperties>
</file>